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9997FD-EF29-4ECC-9B5B-6297E60163C6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B7029C-6525-4FCC-81A2-6133D45A8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linsdictionary.com/dictionary/english/single" TargetMode="External"/><Relationship Id="rId2" Type="http://schemas.openxmlformats.org/officeDocument/2006/relationships/hyperlink" Target="https://www.lexico.com/definition/syllab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llinsdictionary.com/dictionary/english/syllable" TargetMode="External"/><Relationship Id="rId5" Type="http://schemas.openxmlformats.org/officeDocument/2006/relationships/hyperlink" Target="https://www.collinsdictionary.com/dictionary/english/reading" TargetMode="External"/><Relationship Id="rId4" Type="http://schemas.openxmlformats.org/officeDocument/2006/relationships/hyperlink" Target="https://www.collinsdictionary.com/dictionary/english/boo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choolrun.com/what-is-a-phoneme" TargetMode="External"/><Relationship Id="rId2" Type="http://schemas.openxmlformats.org/officeDocument/2006/relationships/hyperlink" Target="https://www.theschoolrun.com/what-are-vowels-and-consona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eschoolrun.com/what-is-a-syllabl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.pinterest.com/pin/94927504626051071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lifa.com/pp-lecture-8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.pinterest.com/pin/70087337927372565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mmarinenglish.com/syllabification/?lesson=trisyllabic_wor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smtClean="0"/>
              <a:t>Sound </a:t>
            </a:r>
            <a:r>
              <a:rPr lang="en-US" sz="3000" b="1" dirty="0" smtClean="0"/>
              <a:t>Unit-I: </a:t>
            </a:r>
            <a:r>
              <a:rPr lang="en-US" sz="3000" b="1" dirty="0" smtClean="0"/>
              <a:t>Syllable</a:t>
            </a:r>
          </a:p>
          <a:p>
            <a:r>
              <a:rPr lang="en-US" sz="3000" b="1" dirty="0" smtClean="0"/>
              <a:t>by</a:t>
            </a:r>
          </a:p>
          <a:p>
            <a:r>
              <a:rPr lang="en-US" sz="3000" b="1" dirty="0" smtClean="0"/>
              <a:t>Dr. </a:t>
            </a:r>
            <a:r>
              <a:rPr lang="en-US" sz="3000" b="1" dirty="0" err="1" smtClean="0"/>
              <a:t>Prithiviraj</a:t>
            </a:r>
            <a:r>
              <a:rPr lang="en-US" sz="3000" b="1" dirty="0" smtClean="0"/>
              <a:t> Singh </a:t>
            </a:r>
            <a:r>
              <a:rPr lang="en-US" sz="3000" b="1" dirty="0" err="1" smtClean="0"/>
              <a:t>Chauhan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Paper Nine: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English Phonetics and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syllable?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 unit of pronunciation having one vowel sound, with or without surrounding consonants, forming the whole or a part of a word; for example, there are two syllables in water and three in inferno”</a:t>
            </a:r>
          </a:p>
          <a:p>
            <a:r>
              <a:rPr lang="en-US" dirty="0" smtClean="0">
                <a:hlinkClick r:id="rId2"/>
              </a:rPr>
              <a:t>https://www.lexico.com/definition/syllable</a:t>
            </a:r>
            <a:endParaRPr lang="en-US" dirty="0" smtClean="0"/>
          </a:p>
          <a:p>
            <a:r>
              <a:rPr lang="en-US" dirty="0" smtClean="0"/>
              <a:t>“A </a:t>
            </a:r>
            <a:r>
              <a:rPr lang="en-US" b="1" dirty="0" smtClean="0"/>
              <a:t>syllable</a:t>
            </a:r>
            <a:r>
              <a:rPr lang="en-US" dirty="0" smtClean="0"/>
              <a:t> is a part of a word that contains a </a:t>
            </a:r>
            <a:r>
              <a:rPr lang="en-US" dirty="0" smtClean="0">
                <a:hlinkClick r:id="rId3" tooltip="Definition of single"/>
              </a:rPr>
              <a:t>single</a:t>
            </a:r>
            <a:r>
              <a:rPr lang="en-US" dirty="0" smtClean="0"/>
              <a:t> vowel sound and that is pronounced as a unit. So, for example, ' </a:t>
            </a:r>
            <a:r>
              <a:rPr lang="en-US" dirty="0" smtClean="0">
                <a:hlinkClick r:id="rId4" tooltip="Definition of book"/>
              </a:rPr>
              <a:t>book</a:t>
            </a:r>
            <a:r>
              <a:rPr lang="en-US" dirty="0" smtClean="0"/>
              <a:t>' has one syllable, and ' </a:t>
            </a:r>
            <a:r>
              <a:rPr lang="en-US" dirty="0" smtClean="0">
                <a:hlinkClick r:id="rId5" tooltip="Definition of reading"/>
              </a:rPr>
              <a:t>reading</a:t>
            </a:r>
            <a:r>
              <a:rPr lang="en-US" dirty="0" smtClean="0"/>
              <a:t>' has two syllables.”</a:t>
            </a:r>
          </a:p>
          <a:p>
            <a:r>
              <a:rPr lang="en-US" dirty="0" smtClean="0">
                <a:hlinkClick r:id="rId6"/>
              </a:rPr>
              <a:t>https://www.collinsdictionary.com/dictionary/english/syllable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6172200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A syllable is a single, unbroken sound of a spoken (or written) word. Syllables usually contain a </a:t>
            </a:r>
            <a:r>
              <a:rPr lang="en-US" dirty="0" smtClean="0">
                <a:hlinkClick r:id="rId2"/>
              </a:rPr>
              <a:t>vowel</a:t>
            </a:r>
            <a:r>
              <a:rPr lang="en-US" dirty="0" smtClean="0"/>
              <a:t> and accompanying </a:t>
            </a:r>
            <a:r>
              <a:rPr lang="en-US" dirty="0" smtClean="0">
                <a:hlinkClick r:id="rId2"/>
              </a:rPr>
              <a:t>consonants</a:t>
            </a:r>
            <a:r>
              <a:rPr lang="en-US" dirty="0" smtClean="0"/>
              <a:t>. Sometimes syllables are referred to as the ‘beats’ of spoken language.</a:t>
            </a:r>
          </a:p>
          <a:p>
            <a:pPr fontAlgn="base"/>
            <a:r>
              <a:rPr lang="en-US" dirty="0" smtClean="0"/>
              <a:t>Syllables differ from phonemes in that a </a:t>
            </a:r>
            <a:r>
              <a:rPr lang="en-US" dirty="0" smtClean="0">
                <a:hlinkClick r:id="rId3"/>
              </a:rPr>
              <a:t>phoneme</a:t>
            </a:r>
            <a:r>
              <a:rPr lang="en-US" dirty="0" smtClean="0"/>
              <a:t> is the smallest unit of sound; the number of syllables in a word is unrelated to the number of phonemes it contains. For example: /b/, /k/, /t/, /</a:t>
            </a:r>
            <a:r>
              <a:rPr lang="en-US" dirty="0" err="1" smtClean="0"/>
              <a:t>ch</a:t>
            </a:r>
            <a:r>
              <a:rPr lang="en-US" dirty="0" smtClean="0"/>
              <a:t>/, /</a:t>
            </a:r>
            <a:r>
              <a:rPr lang="en-US" dirty="0" err="1" smtClean="0"/>
              <a:t>sh</a:t>
            </a:r>
            <a:r>
              <a:rPr lang="en-US" dirty="0" smtClean="0"/>
              <a:t>/, /</a:t>
            </a:r>
            <a:r>
              <a:rPr lang="en-US" dirty="0" err="1" smtClean="0"/>
              <a:t>ee</a:t>
            </a:r>
            <a:r>
              <a:rPr lang="en-US" dirty="0" smtClean="0"/>
              <a:t>/, /</a:t>
            </a:r>
            <a:r>
              <a:rPr lang="en-US" dirty="0" err="1" smtClean="0"/>
              <a:t>ai</a:t>
            </a:r>
            <a:r>
              <a:rPr lang="en-US" dirty="0" smtClean="0"/>
              <a:t>/, /</a:t>
            </a:r>
            <a:r>
              <a:rPr lang="en-US" dirty="0" err="1" smtClean="0"/>
              <a:t>igh</a:t>
            </a:r>
            <a:r>
              <a:rPr lang="en-US" dirty="0" smtClean="0"/>
              <a:t>/, /ear/ are all phonemes. The word ‘chat’ is made up of three phonemes (/</a:t>
            </a:r>
            <a:r>
              <a:rPr lang="en-US" dirty="0" err="1" smtClean="0"/>
              <a:t>ch</a:t>
            </a:r>
            <a:r>
              <a:rPr lang="en-US" dirty="0" smtClean="0"/>
              <a:t>/ /a/ /t/). The word ‘light’ is made up of three phonemes (/l/ /</a:t>
            </a:r>
            <a:r>
              <a:rPr lang="en-US" dirty="0" err="1" smtClean="0"/>
              <a:t>igh</a:t>
            </a:r>
            <a:r>
              <a:rPr lang="en-US" dirty="0" smtClean="0"/>
              <a:t>/ /t/).  However, both the words ‘chat’ and ‘light’ have only one syllable each.</a:t>
            </a:r>
          </a:p>
          <a:p>
            <a:pPr fontAlgn="base">
              <a:buNone/>
            </a:pPr>
            <a:endParaRPr lang="en-US" dirty="0" smtClean="0"/>
          </a:p>
          <a:p>
            <a:pPr fontAlgn="base"/>
            <a:r>
              <a:rPr lang="en-US" dirty="0" smtClean="0"/>
              <a:t>Source: </a:t>
            </a:r>
            <a:r>
              <a:rPr lang="en-US" dirty="0" smtClean="0">
                <a:hlinkClick r:id="rId4"/>
              </a:rPr>
              <a:t>https://www.theschoolrun.com/what-is-a-syllable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Syllable 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The vowel in syllable is its central element and is called the </a:t>
            </a:r>
            <a:r>
              <a:rPr lang="en-US" b="1" dirty="0" smtClean="0"/>
              <a:t>nucleus</a:t>
            </a:r>
            <a:r>
              <a:rPr lang="en-US" dirty="0" smtClean="0"/>
              <a:t> of syllable</a:t>
            </a:r>
          </a:p>
          <a:p>
            <a:r>
              <a:rPr lang="en-US" dirty="0" smtClean="0"/>
              <a:t>The consonant that begins that begins a syllable is called the </a:t>
            </a:r>
            <a:r>
              <a:rPr lang="en-US" b="1" dirty="0" smtClean="0"/>
              <a:t>releasing</a:t>
            </a:r>
            <a:r>
              <a:rPr lang="en-US" dirty="0" smtClean="0"/>
              <a:t> consonant and one that comes at the end of syllable is called the </a:t>
            </a:r>
            <a:r>
              <a:rPr lang="en-US" b="1" dirty="0" smtClean="0"/>
              <a:t>arresting</a:t>
            </a:r>
            <a:r>
              <a:rPr lang="en-US" dirty="0" smtClean="0"/>
              <a:t> consonant</a:t>
            </a:r>
          </a:p>
          <a:p>
            <a:r>
              <a:rPr lang="en-US" dirty="0" smtClean="0"/>
              <a:t>Symbols used to describe these sounds are:</a:t>
            </a:r>
          </a:p>
          <a:p>
            <a:r>
              <a:rPr lang="en-US" dirty="0" smtClean="0"/>
              <a:t>Vowel- V, </a:t>
            </a:r>
            <a:r>
              <a:rPr lang="en-US" dirty="0" err="1" smtClean="0"/>
              <a:t>Consonat</a:t>
            </a:r>
            <a:r>
              <a:rPr lang="en-US" dirty="0" smtClean="0"/>
              <a:t>-C</a:t>
            </a:r>
          </a:p>
          <a:p>
            <a:r>
              <a:rPr lang="en-US" dirty="0" smtClean="0"/>
              <a:t>Example:  Kat- CVC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534400" cy="5029200"/>
          </a:xfrm>
        </p:spPr>
        <p:txBody>
          <a:bodyPr/>
          <a:lstStyle/>
          <a:p>
            <a:r>
              <a:rPr lang="en-US" dirty="0" smtClean="0"/>
              <a:t>Words with only nucleus sound:</a:t>
            </a:r>
          </a:p>
          <a:p>
            <a:r>
              <a:rPr lang="en-US" dirty="0" smtClean="0"/>
              <a:t> I /</a:t>
            </a:r>
            <a:r>
              <a:rPr lang="en-US" dirty="0" err="1" smtClean="0"/>
              <a:t>ai</a:t>
            </a:r>
            <a:r>
              <a:rPr lang="en-US" dirty="0" smtClean="0"/>
              <a:t>/, eye /</a:t>
            </a:r>
            <a:r>
              <a:rPr lang="en-US" dirty="0" err="1" smtClean="0"/>
              <a:t>ai</a:t>
            </a:r>
            <a:r>
              <a:rPr lang="en-US" dirty="0" smtClean="0"/>
              <a:t>/ ah! /a:/</a:t>
            </a:r>
          </a:p>
          <a:p>
            <a:pPr fontAlgn="t"/>
            <a:r>
              <a:rPr lang="en-US" dirty="0" smtClean="0"/>
              <a:t>Mono (single) syllabic words: </a:t>
            </a:r>
          </a:p>
          <a:p>
            <a:pPr fontAlgn="t"/>
            <a:r>
              <a:rPr lang="en-US" dirty="0" smtClean="0"/>
              <a:t>Dog /</a:t>
            </a:r>
            <a:r>
              <a:rPr lang="en-US" dirty="0" err="1" smtClean="0"/>
              <a:t>dɒɡ</a:t>
            </a:r>
            <a:r>
              <a:rPr lang="en-US" dirty="0" smtClean="0"/>
              <a:t>/, time /</a:t>
            </a:r>
            <a:r>
              <a:rPr lang="en-US" dirty="0" err="1" smtClean="0"/>
              <a:t>tʌɪm</a:t>
            </a:r>
            <a:r>
              <a:rPr lang="en-US" dirty="0" smtClean="0"/>
              <a:t>/, </a:t>
            </a:r>
          </a:p>
          <a:p>
            <a:pPr fontAlgn="t">
              <a:buNone/>
            </a:pPr>
            <a:r>
              <a:rPr lang="en-US" dirty="0" smtClean="0"/>
              <a:t>want/</a:t>
            </a:r>
            <a:r>
              <a:rPr lang="en-US" dirty="0" err="1" smtClean="0"/>
              <a:t>wɒnt</a:t>
            </a:r>
            <a:r>
              <a:rPr lang="en-US" dirty="0" smtClean="0"/>
              <a:t>/, test /</a:t>
            </a:r>
            <a:r>
              <a:rPr lang="en-US" dirty="0" err="1" smtClean="0"/>
              <a:t>tɛst</a:t>
            </a:r>
            <a:r>
              <a:rPr lang="en-US" dirty="0" smtClean="0"/>
              <a:t>/, </a:t>
            </a:r>
            <a:r>
              <a:rPr lang="en-US" dirty="0" smtClean="0"/>
              <a:t>b</a:t>
            </a:r>
            <a:r>
              <a:rPr lang="en-US" dirty="0" smtClean="0"/>
              <a:t>ridge</a:t>
            </a:r>
            <a:endParaRPr lang="en-US" dirty="0" smtClean="0"/>
          </a:p>
          <a:p>
            <a:pPr fontAlgn="t">
              <a:buNone/>
            </a:pPr>
            <a:r>
              <a:rPr lang="en-US" dirty="0" smtClean="0"/>
              <a:t>/</a:t>
            </a:r>
            <a:r>
              <a:rPr lang="en-US" dirty="0" err="1" smtClean="0"/>
              <a:t>brɪdʒ</a:t>
            </a:r>
            <a:r>
              <a:rPr lang="en-US" dirty="0" smtClean="0"/>
              <a:t>/</a:t>
            </a:r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2286000"/>
            <a:ext cx="4876800" cy="4343400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04800" y="44958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PC: </a:t>
            </a:r>
            <a:r>
              <a:rPr lang="en-US" dirty="0" smtClean="0">
                <a:hlinkClick r:id="rId3"/>
              </a:rPr>
              <a:t>https://in.pinterest.com/pin/94927504626051071/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Disyllabic words:</a:t>
            </a:r>
          </a:p>
          <a:p>
            <a:endParaRPr lang="en-US" dirty="0" smtClean="0"/>
          </a:p>
        </p:txBody>
      </p:sp>
      <p:pic>
        <p:nvPicPr>
          <p:cNvPr id="4" name="Picture 3" descr="dysyllab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905000"/>
            <a:ext cx="6858000" cy="231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4572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PC: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err="1" smtClean="0">
                <a:hlinkClick r:id="rId3"/>
              </a:rPr>
              <a:t>www.azlifa.com</a:t>
            </a:r>
            <a:r>
              <a:rPr lang="en-US" dirty="0" smtClean="0">
                <a:hlinkClick r:id="rId3"/>
              </a:rPr>
              <a:t>/pp-lecture-8/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yllable 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44000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324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PC:</a:t>
            </a:r>
            <a:r>
              <a:rPr lang="en-US" dirty="0" err="1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err="1" smtClean="0">
                <a:hlinkClick r:id="rId3"/>
              </a:rPr>
              <a:t>in.pinterest.com</a:t>
            </a:r>
            <a:r>
              <a:rPr lang="en-US" dirty="0" smtClean="0">
                <a:hlinkClick r:id="rId3"/>
              </a:rPr>
              <a:t>/pin/70087337927372565/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more information and practice </a:t>
            </a:r>
            <a:r>
              <a:rPr lang="en-US" dirty="0" err="1" smtClean="0"/>
              <a:t>visit:</a:t>
            </a:r>
            <a:r>
              <a:rPr lang="en-US" dirty="0" err="1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err="1" smtClean="0">
                <a:hlinkClick r:id="rId2"/>
              </a:rPr>
              <a:t>www.grammarinenglish.com</a:t>
            </a:r>
            <a:r>
              <a:rPr lang="en-US" dirty="0" smtClean="0">
                <a:hlinkClick r:id="rId2"/>
              </a:rPr>
              <a:t>/syllabification/?lesson=</a:t>
            </a:r>
            <a:r>
              <a:rPr lang="en-US" dirty="0" err="1" smtClean="0">
                <a:hlinkClick r:id="rId2"/>
              </a:rPr>
              <a:t>trisyllabic_words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Reference</a:t>
            </a:r>
          </a:p>
          <a:p>
            <a:r>
              <a:rPr lang="en-US" dirty="0" err="1" smtClean="0"/>
              <a:t>Balasubramanian</a:t>
            </a:r>
            <a:r>
              <a:rPr lang="en-US" dirty="0" smtClean="0"/>
              <a:t>, T. (2002) </a:t>
            </a:r>
            <a:r>
              <a:rPr lang="en-US" i="1" dirty="0" smtClean="0"/>
              <a:t>A Text Book of English Phonetics for Indian Students.</a:t>
            </a:r>
            <a:r>
              <a:rPr lang="en-US" dirty="0" smtClean="0"/>
              <a:t> New Delhi: Macmillan India. Rpt.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539</TotalTime>
  <Words>249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Paper Nine: English Phonetics and Linguistics</vt:lpstr>
      <vt:lpstr>What is syllable?</vt:lpstr>
      <vt:lpstr>.</vt:lpstr>
      <vt:lpstr>Syllable formation:</vt:lpstr>
      <vt:lpstr>Examples:</vt:lpstr>
      <vt:lpstr>Examples;</vt:lpstr>
      <vt:lpstr>Slide 7</vt:lpstr>
      <vt:lpstr>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Nine: English Phonetics and Linguistics</dc:title>
  <dc:creator>Prithivi</dc:creator>
  <cp:lastModifiedBy>Prithivi</cp:lastModifiedBy>
  <cp:revision>10</cp:revision>
  <dcterms:created xsi:type="dcterms:W3CDTF">2020-08-20T09:40:35Z</dcterms:created>
  <dcterms:modified xsi:type="dcterms:W3CDTF">2020-08-31T03:18:44Z</dcterms:modified>
</cp:coreProperties>
</file>